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CF6C6-805C-40DE-AA17-B8B5B72C6B7A}" v="2" dt="2025-03-30T12:52:19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63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GYE ZHOU" userId="55c96058e0a1801d" providerId="LiveId" clId="{6E7CF6C6-805C-40DE-AA17-B8B5B72C6B7A}"/>
    <pc:docChg chg="undo custSel modSld">
      <pc:chgData name="BINGYE ZHOU" userId="55c96058e0a1801d" providerId="LiveId" clId="{6E7CF6C6-805C-40DE-AA17-B8B5B72C6B7A}" dt="2025-03-30T12:52:19.598" v="9" actId="27636"/>
      <pc:docMkLst>
        <pc:docMk/>
      </pc:docMkLst>
      <pc:sldChg chg="modSp mod">
        <pc:chgData name="BINGYE ZHOU" userId="55c96058e0a1801d" providerId="LiveId" clId="{6E7CF6C6-805C-40DE-AA17-B8B5B72C6B7A}" dt="2025-03-30T12:52:19.598" v="9" actId="27636"/>
        <pc:sldMkLst>
          <pc:docMk/>
          <pc:sldMk cId="0" sldId="260"/>
        </pc:sldMkLst>
        <pc:spChg chg="mod">
          <ac:chgData name="BINGYE ZHOU" userId="55c96058e0a1801d" providerId="LiveId" clId="{6E7CF6C6-805C-40DE-AA17-B8B5B72C6B7A}" dt="2025-03-30T12:52:19.598" v="9" actId="27636"/>
          <ac:spMkLst>
            <pc:docMk/>
            <pc:sldMk cId="0" sldId="260"/>
            <ac:spMk id="119" creationId="{00000000-0000-0000-0000-000000000000}"/>
          </ac:spMkLst>
        </pc:spChg>
      </pc:sldChg>
      <pc:sldChg chg="modSp mod modNotes">
        <pc:chgData name="BINGYE ZHOU" userId="55c96058e0a1801d" providerId="LiveId" clId="{6E7CF6C6-805C-40DE-AA17-B8B5B72C6B7A}" dt="2025-03-30T12:52:19.562" v="6" actId="20578"/>
        <pc:sldMkLst>
          <pc:docMk/>
          <pc:sldMk cId="0" sldId="264"/>
        </pc:sldMkLst>
        <pc:spChg chg="mod">
          <ac:chgData name="BINGYE ZHOU" userId="55c96058e0a1801d" providerId="LiveId" clId="{6E7CF6C6-805C-40DE-AA17-B8B5B72C6B7A}" dt="2025-03-30T12:52:19.562" v="6" actId="20578"/>
          <ac:spMkLst>
            <pc:docMk/>
            <pc:sldMk cId="0" sldId="264"/>
            <ac:spMk id="159" creationId="{00000000-0000-0000-0000-000000000000}"/>
          </ac:spMkLst>
        </pc:spChg>
      </pc:sldChg>
      <pc:sldChg chg="modSp mod">
        <pc:chgData name="BINGYE ZHOU" userId="55c96058e0a1801d" providerId="LiveId" clId="{6E7CF6C6-805C-40DE-AA17-B8B5B72C6B7A}" dt="2025-03-30T12:52:19.586" v="7" actId="27636"/>
        <pc:sldMkLst>
          <pc:docMk/>
          <pc:sldMk cId="0" sldId="267"/>
        </pc:sldMkLst>
        <pc:spChg chg="mod">
          <ac:chgData name="BINGYE ZHOU" userId="55c96058e0a1801d" providerId="LiveId" clId="{6E7CF6C6-805C-40DE-AA17-B8B5B72C6B7A}" dt="2025-03-30T12:52:19.586" v="7" actId="27636"/>
          <ac:spMkLst>
            <pc:docMk/>
            <pc:sldMk cId="0" sldId="267"/>
            <ac:spMk id="201" creationId="{00000000-0000-0000-0000-000000000000}"/>
          </ac:spMkLst>
        </pc:spChg>
      </pc:sldChg>
      <pc:sldChg chg="modSp mod">
        <pc:chgData name="BINGYE ZHOU" userId="55c96058e0a1801d" providerId="LiveId" clId="{6E7CF6C6-805C-40DE-AA17-B8B5B72C6B7A}" dt="2025-03-30T12:52:19.590" v="8" actId="27636"/>
        <pc:sldMkLst>
          <pc:docMk/>
          <pc:sldMk cId="0" sldId="275"/>
        </pc:sldMkLst>
        <pc:spChg chg="mod">
          <ac:chgData name="BINGYE ZHOU" userId="55c96058e0a1801d" providerId="LiveId" clId="{6E7CF6C6-805C-40DE-AA17-B8B5B72C6B7A}" dt="2025-03-30T12:52:19.590" v="8" actId="27636"/>
          <ac:spMkLst>
            <pc:docMk/>
            <pc:sldMk cId="0" sldId="275"/>
            <ac:spMk id="2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b1fcaa404_0_0:notes"/>
          <p:cNvSpPr txBox="1"/>
          <p:nvPr/>
        </p:nvSpPr>
        <p:spPr>
          <a:xfrm>
            <a:off x="3885453" y="8686373"/>
            <a:ext cx="29709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375" tIns="44700" rIns="89375" bIns="44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3b1fcaa4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0863" y="685057"/>
            <a:ext cx="6596400" cy="343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33b1fcaa404_0_0:notes"/>
          <p:cNvSpPr txBox="1">
            <a:spLocks noGrp="1"/>
          </p:cNvSpPr>
          <p:nvPr>
            <p:ph type="body" idx="1"/>
          </p:nvPr>
        </p:nvSpPr>
        <p:spPr>
          <a:xfrm>
            <a:off x="685480" y="4343918"/>
            <a:ext cx="54870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375" tIns="44700" rIns="89375" bIns="44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b1fcaa40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b1fcaa40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b1fcaa40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b1fcaa40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b1fcaa40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b1fcaa40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b1fcaa40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b1fcaa40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b1fcaa40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b1fcaa40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b1fcaa40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b1fcaa404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b1fcaa40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b1fcaa40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b1fcaa40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b1fcaa40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b1fcaa40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b1fcaa40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b1fcaa40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b1fcaa40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b1fcaa40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b1fcaa40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b231ac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b231ac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b1fcaa40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b1fcaa40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b1fcaa40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b1fcaa40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b1fcaa40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b1fcaa40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b1fcaa40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b1fcaa40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1fcaa40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1fcaa40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b1fcaa40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b1fcaa40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b1fcaa40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b1fcaa40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_1">
    <p:bg>
      <p:bgPr>
        <a:gradFill>
          <a:gsLst>
            <a:gs pos="0">
              <a:srgbClr val="9A9ADF"/>
            </a:gs>
            <a:gs pos="31000">
              <a:srgbClr val="9A9ADF"/>
            </a:gs>
            <a:gs pos="100000">
              <a:srgbClr val="212167"/>
            </a:gs>
          </a:gsLst>
          <a:lin ang="10800025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107787" y="1400997"/>
            <a:ext cx="7036200" cy="24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 rot="10800000">
            <a:off x="395406" y="1400929"/>
            <a:ext cx="3331200" cy="2409000"/>
          </a:xfrm>
          <a:prstGeom prst="flowChartDelay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3147004" y="4331494"/>
            <a:ext cx="1556778" cy="657676"/>
            <a:chOff x="-253" y="3137"/>
            <a:chExt cx="1281" cy="722"/>
          </a:xfrm>
        </p:grpSpPr>
        <p:sp>
          <p:nvSpPr>
            <p:cNvPr id="54" name="Google Shape;54;p13"/>
            <p:cNvSpPr/>
            <p:nvPr/>
          </p:nvSpPr>
          <p:spPr>
            <a:xfrm>
              <a:off x="600" y="313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1028" y="3476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731" y="3627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96" y="3859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-196" y="3265"/>
              <a:ext cx="0" cy="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60" y="3438"/>
              <a:ext cx="300" cy="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" name="Google Shape;60;p13"/>
            <p:cNvCxnSpPr/>
            <p:nvPr/>
          </p:nvCxnSpPr>
          <p:spPr>
            <a:xfrm rot="10800000">
              <a:off x="420" y="3521"/>
              <a:ext cx="6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13"/>
            <p:cNvCxnSpPr/>
            <p:nvPr/>
          </p:nvCxnSpPr>
          <p:spPr>
            <a:xfrm rot="10800000">
              <a:off x="-253" y="3310"/>
              <a:ext cx="6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347" y="3302"/>
              <a:ext cx="300" cy="3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13"/>
            <p:cNvCxnSpPr/>
            <p:nvPr/>
          </p:nvCxnSpPr>
          <p:spPr>
            <a:xfrm flipH="1">
              <a:off x="313" y="3249"/>
              <a:ext cx="300" cy="3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13"/>
            <p:cNvCxnSpPr/>
            <p:nvPr/>
          </p:nvCxnSpPr>
          <p:spPr>
            <a:xfrm>
              <a:off x="0" y="3521"/>
              <a:ext cx="3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340" y="3521"/>
              <a:ext cx="0" cy="3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10800000">
              <a:off x="449" y="3686"/>
              <a:ext cx="3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7" name="Google Shape;67;p13" descr="圖片1"/>
          <p:cNvPicPr preferRelativeResize="0"/>
          <p:nvPr/>
        </p:nvPicPr>
        <p:blipFill rotWithShape="1">
          <a:blip r:embed="rId2">
            <a:alphaModFix/>
          </a:blip>
          <a:srcRect t="8401" r="15597" b="24276"/>
          <a:stretch/>
        </p:blipFill>
        <p:spPr>
          <a:xfrm>
            <a:off x="5303838" y="0"/>
            <a:ext cx="2880121" cy="138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 descr="圖片1"/>
          <p:cNvPicPr preferRelativeResize="0"/>
          <p:nvPr/>
        </p:nvPicPr>
        <p:blipFill rotWithShape="1">
          <a:blip r:embed="rId3">
            <a:alphaModFix/>
          </a:blip>
          <a:srcRect t="28891" r="21905"/>
          <a:stretch/>
        </p:blipFill>
        <p:spPr>
          <a:xfrm>
            <a:off x="6659563" y="3813572"/>
            <a:ext cx="1863326" cy="102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 descr="圖片2"/>
          <p:cNvPicPr preferRelativeResize="0"/>
          <p:nvPr/>
        </p:nvPicPr>
        <p:blipFill rotWithShape="1">
          <a:blip r:embed="rId4">
            <a:alphaModFix/>
          </a:blip>
          <a:srcRect l="14632"/>
          <a:stretch/>
        </p:blipFill>
        <p:spPr>
          <a:xfrm>
            <a:off x="0" y="3734991"/>
            <a:ext cx="1382317" cy="97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 descr="圖片2"/>
          <p:cNvPicPr preferRelativeResize="0"/>
          <p:nvPr/>
        </p:nvPicPr>
        <p:blipFill rotWithShape="1">
          <a:blip r:embed="rId5">
            <a:alphaModFix/>
          </a:blip>
          <a:srcRect b="21783"/>
          <a:stretch/>
        </p:blipFill>
        <p:spPr>
          <a:xfrm>
            <a:off x="1044575" y="4455319"/>
            <a:ext cx="1457324" cy="68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1709" y="1529023"/>
            <a:ext cx="2178186" cy="2178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oogle.github.io/styleguide/pyguide.html" TargetMode="External"/><Relationship Id="rId4" Type="http://schemas.openxmlformats.org/officeDocument/2006/relationships/hyperlink" Target="https://peps.python.org/pep-0008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4057011/google-colab-session-timeou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3p.nycu.edu.tw/mod/forum/view.php?id=107430" TargetMode="External"/><Relationship Id="rId4" Type="http://schemas.openxmlformats.org/officeDocument/2006/relationships/hyperlink" Target="https://jimut123.github.io/blogs/ML/ColabTrick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Wk8zN2z-P_5zRWcog_BwOFI9IxpElBbU5xOW4O7L_Z0/edit?gid=0#gid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e3p.nycu.edu.tw/mod/forum/view.php?id=10743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3JXJ_hIdcloC63sS-vF3wFQLsUP1sMz5/view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odabench.org/competitions/6724/?secret_key=fd223578-35a3-45db-9248-410fa8eb73f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abench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poetry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virtualenv.pypa.io/en/latest/" TargetMode="External"/><Relationship Id="rId4" Type="http://schemas.openxmlformats.org/officeDocument/2006/relationships/hyperlink" Target="https://docs.conda.io/en/lates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user/absolute_beginner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ytorch.org/tutorials/beginner/basics/quickstart_tutorial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2572375" y="1886100"/>
            <a:ext cx="66054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Recognition using Deep Learning</a:t>
            </a:r>
            <a:endParaRPr sz="24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2025 Spring, </a:t>
            </a:r>
            <a:r>
              <a:rPr lang="zh-TW" sz="2400" b="1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zh-TW" sz="24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omework 2</a:t>
            </a:r>
            <a:endParaRPr sz="2400" b="1" i="1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816875" y="2720350"/>
            <a:ext cx="328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Release Date: 2025/03/26 12:00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Remarks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 Task 1, the bounding boxes are described in the format [x_min, y_min, w, h] without normalization. </a:t>
            </a:r>
            <a:r>
              <a:rPr lang="zh-TW" b="1">
                <a:latin typeface="Times New Roman"/>
                <a:ea typeface="Times New Roman"/>
                <a:cs typeface="Times New Roman"/>
                <a:sym typeface="Times New Roman"/>
              </a:rPr>
              <a:t>Remember the difference between numbers and their category_id.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In Task 2, you can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use the results from Task 1 </a:t>
            </a:r>
            <a:r>
              <a:rPr lang="zh-TW" b="1">
                <a:latin typeface="Times New Roman"/>
                <a:ea typeface="Times New Roman"/>
                <a:cs typeface="Times New Roman"/>
                <a:sym typeface="Times New Roman"/>
              </a:rPr>
              <a:t>(pred.json)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as input to predict the whole number. If your model predict no number in an image, you should write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in the pred_label. Otherwise, you will recieve n/a.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3" title="截圖 2025-03-20 下午4.59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650" y="3184200"/>
            <a:ext cx="4260301" cy="184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4572000" y="3981481"/>
            <a:ext cx="1778100" cy="604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542830" y="4142331"/>
            <a:ext cx="15315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choose the tasks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23" title="截圖 2025-03-23 晚上10.09.37.png"/>
          <p:cNvPicPr preferRelativeResize="0"/>
          <p:nvPr/>
        </p:nvPicPr>
        <p:blipFill rotWithShape="1">
          <a:blip r:embed="rId4">
            <a:alphaModFix/>
          </a:blip>
          <a:srcRect t="5534" b="33578"/>
          <a:stretch/>
        </p:blipFill>
        <p:spPr>
          <a:xfrm>
            <a:off x="2419387" y="3184200"/>
            <a:ext cx="1909501" cy="18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2596112" y="4518485"/>
            <a:ext cx="624900" cy="371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3220992" y="4573367"/>
            <a:ext cx="81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files</a:t>
            </a:r>
            <a:endParaRPr sz="1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3" title="截圖 2025-03-23 晚上9.57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63" y="3527125"/>
            <a:ext cx="1552675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1514425" y="3818325"/>
            <a:ext cx="707100" cy="3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Report (20%)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Format: PDF, written in English. (</a:t>
            </a:r>
            <a:r>
              <a:rPr lang="zh-TW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-5pts if not followed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Sections that you should include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4999" lvl="1" indent="-30202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50" b="1" u="sng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 to the task and core idea of your method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4999" lvl="1" indent="-30202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50" b="1" u="sng"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zh-TW" sz="1250" b="1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Descbible how you pre-process the data; what is your model architecture, and hyperparameters, etc.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202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need to describe the architecture used in the backbone, neck (RPN), and head of Faster R-CNN.</a:t>
            </a:r>
            <a:endParaRPr sz="12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4999" lvl="1" indent="-30202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50" b="1" u="sng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: your findings / model performance (e.g., training curve, confusion matrix, etc.)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4999" lvl="1" indent="-30202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50" b="1" u="sng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: Your method references (paper / Github sources, </a:t>
            </a:r>
            <a:r>
              <a:rPr lang="zh-TW" sz="1250" u="sng">
                <a:latin typeface="Times New Roman"/>
                <a:ea typeface="Times New Roman"/>
                <a:cs typeface="Times New Roman"/>
                <a:sym typeface="Times New Roman"/>
              </a:rPr>
              <a:t>must include if you use any</a:t>
            </a:r>
            <a:r>
              <a:rPr lang="zh-TW" sz="1250">
                <a:latin typeface="Times New Roman"/>
                <a:ea typeface="Times New Roman"/>
                <a:cs typeface="Times New Roman"/>
                <a:sym typeface="Times New Roman"/>
              </a:rPr>
              <a:t>.)</a:t>
            </a:r>
            <a:endParaRPr sz="12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We encourage you to stand on the shoulders of giants - only clone and run it is not enough.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4999" lvl="2" indent="-29908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Times New Roman"/>
              <a:buChar char="■"/>
            </a:pPr>
            <a:r>
              <a:rPr lang="zh-TW" sz="12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various architectures, why do you choose this one as your module? What are its pros and cons?</a:t>
            </a:r>
            <a:endParaRPr sz="1200"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4999" lvl="2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200" b="1" u="sng">
                <a:latin typeface="Times New Roman"/>
                <a:ea typeface="Times New Roman"/>
                <a:cs typeface="Times New Roman"/>
                <a:sym typeface="Times New Roman"/>
              </a:rPr>
              <a:t>Additional experiments</a:t>
            </a: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 to explore better performance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Simply tuning the hyper-parameters doesn’t count (e.g., batch-size, LR, different optimizers)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Hint: Try to add/remove some layers, use different design, use different loss functions, etc.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4999" lvl="3" indent="-29908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You should 1) include your hypothesis (why you do this), 2) How this may (or may not) work, and 3) The experiment results </a:t>
            </a:r>
            <a:r>
              <a:rPr lang="zh-TW" sz="1200" u="sng">
                <a:latin typeface="Times New Roman"/>
                <a:ea typeface="Times New Roman"/>
                <a:cs typeface="Times New Roman"/>
                <a:sym typeface="Times New Roman"/>
              </a:rPr>
              <a:t>and their implications</a:t>
            </a: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468975" y="2013050"/>
            <a:ext cx="198000" cy="946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-5550" y="2331800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15pts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13875" y="3569150"/>
            <a:ext cx="711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00FF"/>
                </a:solidFill>
              </a:rPr>
              <a:t>5pts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Code Reliability (10%)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60600" cy="1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Please follow the PEP8 instructions and lint your code.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Push your code to the GitHub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-"/>
            </a:pPr>
            <a:r>
              <a:rPr lang="zh-TW" sz="1200">
                <a:latin typeface="Times New Roman"/>
                <a:ea typeface="Times New Roman"/>
                <a:cs typeface="Times New Roman"/>
                <a:sym typeface="Times New Roman"/>
              </a:rPr>
              <a:t>It should contains a README.md to introduce this work (And your StudentID).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71525"/>
            <a:ext cx="3683750" cy="2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5832550" y="0"/>
            <a:ext cx="33114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Coding Style Guide Reference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PEP8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AutoNum type="arabicPeriod"/>
            </a:pPr>
            <a:r>
              <a:rPr lang="zh-TW" u="sng">
                <a:solidFill>
                  <a:srgbClr val="0097A7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Python Style</a:t>
            </a:r>
            <a:endParaRPr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3995450" y="4627725"/>
            <a:ext cx="32673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example: README.md</a:t>
            </a:r>
            <a:endParaRPr sz="1200" b="1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3427025" y="2369250"/>
            <a:ext cx="568500" cy="4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</a:rPr>
              <a:t>HW2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Task 1 (35%)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0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lang="zh-TW" sz="1600" b="1" u="sng" dirty="0"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Less than weak-baseline (mAP &lt; w.baseline): S = 0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(mAP &gt;= w.baseline &amp; mAP &lt; s.baseline): (70 + (X - w.baseline) / (s.baseline - w.baseline) * (85 - 70)) * 0.35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(X - s.baseline) / (mAP.rank3 - s.baseline) * (100 - 85)) * 0.35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Rank1,2,3 = 100 * 0.35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2" name="Google Shape;212;p26"/>
          <p:cNvGrpSpPr/>
          <p:nvPr/>
        </p:nvGrpSpPr>
        <p:grpSpPr>
          <a:xfrm>
            <a:off x="704225" y="4048975"/>
            <a:ext cx="6968400" cy="1072550"/>
            <a:chOff x="514375" y="3820375"/>
            <a:chExt cx="6968400" cy="1072550"/>
          </a:xfrm>
        </p:grpSpPr>
        <p:cxnSp>
          <p:nvCxnSpPr>
            <p:cNvPr id="213" name="Google Shape;213;p26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4" name="Google Shape;214;p26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(~0.27)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26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(~0.35)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16" name="Google Shape;216;p26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6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26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9" name="Google Shape;219;p26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" name="Google Shape;220;p26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26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3" name="Google Shape;223;p26"/>
          <p:cNvSpPr txBox="1"/>
          <p:nvPr/>
        </p:nvSpPr>
        <p:spPr>
          <a:xfrm>
            <a:off x="311700" y="4100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sz="12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311700" y="4650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mAP</a:t>
            </a:r>
            <a:endParaRPr sz="12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6"/>
          <p:cNvSpPr/>
          <p:nvPr/>
        </p:nvSpPr>
        <p:spPr>
          <a:xfrm rot="5400000">
            <a:off x="5324769" y="3563431"/>
            <a:ext cx="171600" cy="1688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26" name="Google Shape;226;p26"/>
          <p:cNvSpPr/>
          <p:nvPr/>
        </p:nvSpPr>
        <p:spPr>
          <a:xfrm rot="5400000">
            <a:off x="3435269" y="3587606"/>
            <a:ext cx="171600" cy="1688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9236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30341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Grading Policy - Task 2 (35%)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0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We will use </a:t>
            </a:r>
            <a:r>
              <a:rPr lang="zh-TW" sz="1600" b="1" u="sng">
                <a:latin typeface="Times New Roman"/>
                <a:ea typeface="Times New Roman"/>
                <a:cs typeface="Times New Roman"/>
                <a:sym typeface="Times New Roman"/>
              </a:rPr>
              <a:t>private (hidden) leaderboard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 to evaluate the performance (the distribution is similar for data in public and private set.) The public leaderboard is for you as reference.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Your score (competinion):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Less than weak-baseline (Acc &lt; w.baseline): S = 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weak-baseline and strong baseline (Acc &gt;= w.baseline &amp; Acc &lt; s.baseline): (70 + (X - w.baseline) / (s.baseline - w.baseline) * (85 - 70))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Between strong-baseline and Rank3: (85 + (X - s.baseline) / (Acc.rank3 - s.baseline) * (100 - 85))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Rank1,2,3 = 100 * 0.35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5" name="Google Shape;235;p27"/>
          <p:cNvGrpSpPr/>
          <p:nvPr/>
        </p:nvGrpSpPr>
        <p:grpSpPr>
          <a:xfrm>
            <a:off x="704225" y="4048975"/>
            <a:ext cx="6968400" cy="1072550"/>
            <a:chOff x="514375" y="3820375"/>
            <a:chExt cx="6968400" cy="1072550"/>
          </a:xfrm>
        </p:grpSpPr>
        <p:cxnSp>
          <p:nvCxnSpPr>
            <p:cNvPr id="236" name="Google Shape;236;p27"/>
            <p:cNvCxnSpPr/>
            <p:nvPr/>
          </p:nvCxnSpPr>
          <p:spPr>
            <a:xfrm>
              <a:off x="514375" y="4329625"/>
              <a:ext cx="6968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" name="Google Shape;237;p27"/>
            <p:cNvSpPr txBox="1"/>
            <p:nvPr/>
          </p:nvSpPr>
          <p:spPr>
            <a:xfrm>
              <a:off x="1476250" y="4517325"/>
              <a:ext cx="1811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weak-baseline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(~0.55)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8" name="Google Shape;238;p27"/>
            <p:cNvSpPr txBox="1"/>
            <p:nvPr/>
          </p:nvSpPr>
          <p:spPr>
            <a:xfrm>
              <a:off x="3678175" y="4517325"/>
              <a:ext cx="12834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strong-baseline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(~0.70)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9" name="Google Shape;239;p27"/>
            <p:cNvCxnSpPr/>
            <p:nvPr/>
          </p:nvCxnSpPr>
          <p:spPr>
            <a:xfrm rot="10800000">
              <a:off x="2368475" y="4195975"/>
              <a:ext cx="0" cy="2673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7"/>
            <p:cNvCxnSpPr/>
            <p:nvPr/>
          </p:nvCxnSpPr>
          <p:spPr>
            <a:xfrm rot="10800000">
              <a:off x="4319875" y="4195975"/>
              <a:ext cx="0" cy="2673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7"/>
            <p:cNvCxnSpPr/>
            <p:nvPr/>
          </p:nvCxnSpPr>
          <p:spPr>
            <a:xfrm rot="10800000">
              <a:off x="6128800" y="4195975"/>
              <a:ext cx="0" cy="267300"/>
            </a:xfrm>
            <a:prstGeom prst="straightConnector1">
              <a:avLst/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2" name="Google Shape;242;p27"/>
            <p:cNvSpPr txBox="1"/>
            <p:nvPr/>
          </p:nvSpPr>
          <p:spPr>
            <a:xfrm>
              <a:off x="5641900" y="4517325"/>
              <a:ext cx="9738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Rank-3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(Unknown)</a:t>
              </a:r>
              <a:endParaRPr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Google Shape;243;p27"/>
            <p:cNvSpPr txBox="1"/>
            <p:nvPr/>
          </p:nvSpPr>
          <p:spPr>
            <a:xfrm>
              <a:off x="5727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27"/>
            <p:cNvSpPr txBox="1"/>
            <p:nvPr/>
          </p:nvSpPr>
          <p:spPr>
            <a:xfrm>
              <a:off x="3918325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85</a:t>
              </a:r>
              <a:endParaRPr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" name="Google Shape;245;p27"/>
            <p:cNvSpPr txBox="1"/>
            <p:nvPr/>
          </p:nvSpPr>
          <p:spPr>
            <a:xfrm>
              <a:off x="1980250" y="3820375"/>
              <a:ext cx="803100" cy="3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70</a:t>
              </a:r>
              <a:endParaRPr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6" name="Google Shape;246;p27"/>
          <p:cNvSpPr txBox="1"/>
          <p:nvPr/>
        </p:nvSpPr>
        <p:spPr>
          <a:xfrm>
            <a:off x="311700" y="410075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Raw score get</a:t>
            </a:r>
            <a:endParaRPr sz="12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311700" y="4650130"/>
            <a:ext cx="13893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Accuracy</a:t>
            </a:r>
            <a:endParaRPr sz="12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7"/>
          <p:cNvSpPr/>
          <p:nvPr/>
        </p:nvSpPr>
        <p:spPr>
          <a:xfrm rot="5400000">
            <a:off x="5324769" y="3563431"/>
            <a:ext cx="171600" cy="1688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49" name="Google Shape;249;p27"/>
          <p:cNvSpPr/>
          <p:nvPr/>
        </p:nvSpPr>
        <p:spPr>
          <a:xfrm rot="5400000">
            <a:off x="3435269" y="3587606"/>
            <a:ext cx="171600" cy="1688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49236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3034175" y="4048975"/>
            <a:ext cx="973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Compress your </a:t>
            </a:r>
            <a:r>
              <a:rPr lang="zh-TW" b="1" u="sng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zh-TW" b="1" u="sng"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into a </a:t>
            </a:r>
            <a:r>
              <a:rPr lang="zh-TW" b="1">
                <a:latin typeface="Times New Roman"/>
                <a:ea typeface="Times New Roman"/>
                <a:cs typeface="Times New Roman"/>
                <a:sym typeface="Times New Roman"/>
              </a:rPr>
              <a:t>.zip file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and submit it to E3.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Don’t forget to push your code to GitHub. And your GitHub link should be written in the report.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Report should be written in English.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sz="1400">
                <a:latin typeface="Times New Roman"/>
                <a:ea typeface="Times New Roman"/>
                <a:cs typeface="Times New Roman"/>
                <a:sym typeface="Times New Roman"/>
              </a:rPr>
              <a:t>&lt;STUDENT ID&gt;_HW2.zip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codes (.py, folders, etc)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&lt;STUDENT ID&gt;_HW2.</a:t>
            </a:r>
            <a:r>
              <a:rPr lang="zh-TW" b="1">
                <a:latin typeface="Times New Roman"/>
                <a:ea typeface="Times New Roman"/>
                <a:cs typeface="Times New Roman"/>
                <a:sym typeface="Times New Roman"/>
              </a:rPr>
              <a:t>pdf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(NO .doc, .docx or others format)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●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put the data (e.g. x.jpg / train.csv / test.csv) and model checkpoints into submission file </a:t>
            </a:r>
            <a:r>
              <a:rPr lang="zh-TW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(-5 if not followed)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Other rules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1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Policy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A penalty of </a:t>
            </a:r>
            <a:r>
              <a:rPr lang="zh-TW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points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u="sng">
                <a:latin typeface="Times New Roman"/>
                <a:ea typeface="Times New Roman"/>
                <a:cs typeface="Times New Roman"/>
                <a:sym typeface="Times New Roman"/>
              </a:rPr>
              <a:t>per additional late 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. (</a:t>
            </a:r>
            <a:r>
              <a:rPr lang="zh-TW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-20pt / delayed.day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For example, If you get 90 points but delay for two days, your will get only 50 points! </a:t>
            </a: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00"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Plagiarism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: You should complete the assignment by yourself. Students engaged in plagiarism will be penalized heavily. Super serious penalty.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-100pt for the assignment or failed this course, etc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○"/>
            </a:pP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to academic integrity office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832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Can I use any library/package/framework from GitHub or other resources?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b="1">
                <a:latin typeface="Times New Roman"/>
                <a:ea typeface="Times New Roman"/>
                <a:cs typeface="Times New Roman"/>
                <a:sym typeface="Times New Roman"/>
              </a:rPr>
              <a:t>Yes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, we encourage you to learn how to leverage existing knowledge on your own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e.g., Github of </a:t>
            </a:r>
            <a:r>
              <a:rPr lang="zh-TW" u="sng">
                <a:latin typeface="Times New Roman"/>
                <a:ea typeface="Times New Roman"/>
                <a:cs typeface="Times New Roman"/>
                <a:sym typeface="Times New Roman"/>
              </a:rPr>
              <a:t>published works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and model zoo from Torchvision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Focus on how to step forward from them - That’s why part of scores comes from your competition ranks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You </a:t>
            </a:r>
            <a:r>
              <a:rPr lang="zh-TW" b="1" u="sng">
                <a:latin typeface="Times New Roman"/>
                <a:ea typeface="Times New Roman"/>
                <a:cs typeface="Times New Roman"/>
                <a:sym typeface="Times New Roman"/>
              </a:rPr>
              <a:t>should not copy-and-paste from your classmates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(Plagiarism)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handle the GPU Out-of-Memory (OOM) issue?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Easy answer - Make your batch size smaller or make your model smaller.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Advanced methods: Try to figure it out by yourself. (Many online resources and AI-assistance)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FAQs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09300" cy="3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If I don’t have my own GPU – Use Google Colab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 should be 12 hours, please check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this discussion in the stackoverflow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And some tricks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here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may make it longer.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If you have other questions, ask on </a:t>
            </a:r>
            <a:r>
              <a:rPr lang="zh-TW" b="1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E3 forum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first! We will reply as soon as possible.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It’s your turn! Have Fun!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pic>
        <p:nvPicPr>
          <p:cNvPr id="286" name="Google Shape;286;p32" title="截圖 2025-03-20 下午5.54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900" y="1017713"/>
            <a:ext cx="385262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Homework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810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Deadline: </a:t>
            </a:r>
            <a:r>
              <a:rPr lang="zh-TW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23:59, 04/16 (Wed), 2025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b="1">
                <a:latin typeface="Times New Roman"/>
                <a:ea typeface="Times New Roman"/>
                <a:cs typeface="Times New Roman"/>
                <a:sym typeface="Times New Roman"/>
              </a:rPr>
              <a:t>Participate the competition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(80%): Digit Recognition</a:t>
            </a:r>
            <a:r>
              <a:rPr lang="zh-TW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Problem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Participant the competition on the CodaBench and get the highest score as possible. (70%)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Code reliability &amp; quality (10%)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zh-TW" b="1">
                <a:latin typeface="Times New Roman"/>
                <a:ea typeface="Times New Roman"/>
                <a:cs typeface="Times New Roman"/>
                <a:sym typeface="Times New Roman"/>
              </a:rPr>
              <a:t>Report and code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(20%): Document your method and findings.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○"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PDF format and written in English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. (5pt penalty)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Introduction to your method (e.g., data pre-processing, model architecture, hyper-parameters)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Innovative ideas or additional experiments to further improve the model.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○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Code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Zip your code (.py) alone with report - Submit to E3.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225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■"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You should also put your code on your GitHub repository and provide the link in the report.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311700" y="123625"/>
            <a:ext cx="85206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Team-up for the final project!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3/26 (Wed) - 4/23 (Wed) – After 4/24, we will random assign</a:t>
            </a:r>
            <a:endParaRPr sz="160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11700" y="866125"/>
            <a:ext cx="8520600" cy="13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zh-TW" sz="1295"/>
              <a:t>Find 4 classmates to team up. [</a:t>
            </a:r>
            <a:r>
              <a:rPr lang="zh-TW" sz="1295" u="sng">
                <a:solidFill>
                  <a:schemeClr val="hlink"/>
                </a:solidFill>
                <a:hlinkClick r:id="rId3"/>
              </a:rPr>
              <a:t>Link to the form</a:t>
            </a:r>
            <a:r>
              <a:rPr lang="zh-TW" sz="1295"/>
              <a:t>]</a:t>
            </a:r>
            <a:endParaRPr sz="1295"/>
          </a:p>
          <a:p>
            <a:pPr marL="457200" lvl="0" indent="-31083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95"/>
              <a:buChar char="-"/>
            </a:pPr>
            <a:r>
              <a:rPr lang="zh-TW" sz="1295"/>
              <a:t>“Team Member 1” will be the leader (We’ll contact leader when needed.)</a:t>
            </a:r>
            <a:endParaRPr sz="1295"/>
          </a:p>
          <a:p>
            <a:pPr marL="457200" lvl="0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-"/>
            </a:pPr>
            <a:r>
              <a:rPr lang="zh-TW" sz="1295"/>
              <a:t>Feel free to invite/join using E3 discussion board. (Just use </a:t>
            </a:r>
            <a:r>
              <a:rPr lang="zh-TW" sz="1295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homework discussion</a:t>
            </a:r>
            <a:r>
              <a:rPr lang="zh-TW" sz="1295"/>
              <a:t> board)</a:t>
            </a:r>
            <a:endParaRPr sz="1295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zh-TW" sz="1295"/>
              <a:t>Report order may be related to “topic” and in a random order - announce after the topic is selected.</a:t>
            </a:r>
            <a:endParaRPr sz="1295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11701" y="2240775"/>
            <a:ext cx="7195926" cy="2745150"/>
            <a:chOff x="103176" y="1823725"/>
            <a:chExt cx="7195926" cy="2745150"/>
          </a:xfrm>
        </p:grpSpPr>
        <p:pic>
          <p:nvPicPr>
            <p:cNvPr id="294" name="Google Shape;294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176" y="1823725"/>
              <a:ext cx="7195926" cy="274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33"/>
            <p:cNvSpPr txBox="1"/>
            <p:nvPr/>
          </p:nvSpPr>
          <p:spPr>
            <a:xfrm>
              <a:off x="983575" y="2904750"/>
              <a:ext cx="2335500" cy="73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Group Name</a:t>
              </a:r>
              <a:endParaRPr sz="1200">
                <a:solidFill>
                  <a:srgbClr val="C00000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Can be either Chinese English</a:t>
              </a:r>
              <a:endParaRPr sz="1200">
                <a:solidFill>
                  <a:srgbClr val="C00000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C00000"/>
                  </a:solidFill>
                </a:rPr>
                <a:t>No affect to the grading</a:t>
              </a:r>
              <a:endParaRPr sz="1200">
                <a:solidFill>
                  <a:srgbClr val="C00000"/>
                </a:solidFill>
              </a:endParaRPr>
            </a:p>
          </p:txBody>
        </p:sp>
        <p:cxnSp>
          <p:nvCxnSpPr>
            <p:cNvPr id="296" name="Google Shape;296;p33"/>
            <p:cNvCxnSpPr/>
            <p:nvPr/>
          </p:nvCxnSpPr>
          <p:spPr>
            <a:xfrm rot="10800000">
              <a:off x="1659550" y="2459025"/>
              <a:ext cx="390900" cy="512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7" name="Google Shape;297;p33"/>
            <p:cNvSpPr txBox="1"/>
            <p:nvPr/>
          </p:nvSpPr>
          <p:spPr>
            <a:xfrm>
              <a:off x="3045175" y="2686700"/>
              <a:ext cx="2335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rgbClr val="0000FF"/>
                  </a:solidFill>
                </a:rPr>
                <a:t>[Student ID], [Your Name]</a:t>
              </a:r>
              <a:endParaRPr sz="1200">
                <a:solidFill>
                  <a:srgbClr val="0000FF"/>
                </a:solidFill>
              </a:endParaRPr>
            </a:p>
          </p:txBody>
        </p:sp>
      </p:grpSp>
      <p:sp>
        <p:nvSpPr>
          <p:cNvPr id="298" name="Google Shape;298;p33"/>
          <p:cNvSpPr/>
          <p:nvPr/>
        </p:nvSpPr>
        <p:spPr>
          <a:xfrm rot="-5400000">
            <a:off x="4299800" y="1588900"/>
            <a:ext cx="243300" cy="2938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3"/>
          <p:cNvSpPr txBox="1"/>
          <p:nvPr/>
        </p:nvSpPr>
        <p:spPr>
          <a:xfrm>
            <a:off x="6438225" y="3030275"/>
            <a:ext cx="20502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9900"/>
                </a:solidFill>
              </a:rPr>
              <a:t>Topic will be released in the future.</a:t>
            </a:r>
            <a:endParaRPr sz="1200">
              <a:solidFill>
                <a:srgbClr val="FF9900"/>
              </a:solidFill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800" y="-3"/>
            <a:ext cx="2050200" cy="13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Link to the dataset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 to the competition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0" y="572700"/>
            <a:ext cx="86454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Register an account on </a:t>
            </a:r>
            <a:r>
              <a:rPr lang="zh-TW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CodaBench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AutoNum type="alphaLcPeriod"/>
            </a:pP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registering the account, please use your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studentID </a:t>
            </a:r>
            <a:r>
              <a:rPr lang="zh-TW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</a:t>
            </a:r>
            <a:r>
              <a:rPr lang="zh-TW" sz="13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After you click the competition link, go to </a:t>
            </a:r>
            <a:r>
              <a:rPr lang="zh-TW" sz="1700" u="sng">
                <a:latin typeface="Times New Roman"/>
                <a:ea typeface="Times New Roman"/>
                <a:cs typeface="Times New Roman"/>
                <a:sym typeface="Times New Roman"/>
              </a:rPr>
              <a:t>My Submissions</a:t>
            </a: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, and join the competition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949100"/>
            <a:ext cx="5950776" cy="1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350" y="3307600"/>
            <a:ext cx="5634325" cy="1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312150" y="2958825"/>
            <a:ext cx="1984800" cy="572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639300" y="2130350"/>
            <a:ext cx="1133400" cy="362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246350" y="3364425"/>
            <a:ext cx="1133400" cy="284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362400" y="4192775"/>
            <a:ext cx="833400" cy="284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645325" y="4069000"/>
            <a:ext cx="1133400" cy="284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4989625" y="4391400"/>
            <a:ext cx="238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“example” submission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17"/>
          <p:cNvCxnSpPr>
            <a:stCxn id="104" idx="2"/>
            <a:endCxn id="103" idx="0"/>
          </p:cNvCxnSpPr>
          <p:nvPr/>
        </p:nvCxnSpPr>
        <p:spPr>
          <a:xfrm flipH="1">
            <a:off x="1304600" y="2493050"/>
            <a:ext cx="1901400" cy="4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7"/>
          <p:cNvCxnSpPr>
            <a:stCxn id="105" idx="2"/>
            <a:endCxn id="106" idx="0"/>
          </p:cNvCxnSpPr>
          <p:nvPr/>
        </p:nvCxnSpPr>
        <p:spPr>
          <a:xfrm flipH="1">
            <a:off x="3779150" y="3649125"/>
            <a:ext cx="33900" cy="54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7"/>
          <p:cNvCxnSpPr>
            <a:stCxn id="106" idx="3"/>
            <a:endCxn id="107" idx="1"/>
          </p:cNvCxnSpPr>
          <p:nvPr/>
        </p:nvCxnSpPr>
        <p:spPr>
          <a:xfrm rot="10800000" flipH="1">
            <a:off x="4195800" y="4211225"/>
            <a:ext cx="449400" cy="1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How to participate the competition and do submission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00" y="1795074"/>
            <a:ext cx="4468451" cy="199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7975"/>
            <a:ext cx="5759750" cy="9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0" y="572700"/>
            <a:ext cx="86454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latin typeface="Times New Roman"/>
                <a:ea typeface="Times New Roman"/>
                <a:cs typeface="Times New Roman"/>
                <a:sym typeface="Times New Roman"/>
              </a:rPr>
              <a:t>3. Submit your results and don’t forget to “</a:t>
            </a:r>
            <a:r>
              <a:rPr lang="zh-TW" sz="17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Leaderboard</a:t>
            </a: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Don’t forget to check your results can be found on the leaderboard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95650" y="1795075"/>
            <a:ext cx="702000" cy="3108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11700" y="3476175"/>
            <a:ext cx="4253700" cy="191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572000" y="4301300"/>
            <a:ext cx="906300" cy="6384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Google Shape;123;p18"/>
          <p:cNvCxnSpPr>
            <a:stCxn id="121" idx="3"/>
            <a:endCxn id="124" idx="1"/>
          </p:cNvCxnSpPr>
          <p:nvPr/>
        </p:nvCxnSpPr>
        <p:spPr>
          <a:xfrm rot="10800000" flipH="1">
            <a:off x="4565400" y="2571825"/>
            <a:ext cx="339000" cy="10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750" y="3680318"/>
            <a:ext cx="3384250" cy="140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913750" y="3607950"/>
            <a:ext cx="435300" cy="3102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27;p18"/>
          <p:cNvCxnSpPr>
            <a:stCxn id="122" idx="3"/>
            <a:endCxn id="126" idx="1"/>
          </p:cNvCxnSpPr>
          <p:nvPr/>
        </p:nvCxnSpPr>
        <p:spPr>
          <a:xfrm rot="10800000" flipH="1">
            <a:off x="5478300" y="3763100"/>
            <a:ext cx="2435400" cy="85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18"/>
          <p:cNvSpPr txBox="1"/>
          <p:nvPr/>
        </p:nvSpPr>
        <p:spPr>
          <a:xfrm>
            <a:off x="4904400" y="1733325"/>
            <a:ext cx="32673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limitation for the name of the “zip” file; however, inside the zip file, your </a:t>
            </a:r>
            <a:r>
              <a:rPr lang="zh-TW" sz="1200" b="1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files must be named </a:t>
            </a:r>
            <a:r>
              <a:rPr lang="zh-TW" sz="1200" b="1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“pred.json” and “pred.csv”</a:t>
            </a:r>
            <a:endParaRPr sz="1200" b="1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0551" y="572700"/>
            <a:ext cx="2008490" cy="9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Coding Environment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Recommnedation: Python 3.9 or higher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Tips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We recommend you to use </a:t>
            </a:r>
            <a:r>
              <a:rPr lang="zh-TW" b="1">
                <a:latin typeface="Times New Roman"/>
                <a:ea typeface="Times New Roman"/>
                <a:cs typeface="Times New Roman"/>
                <a:sym typeface="Times New Roman"/>
              </a:rPr>
              <a:t>virtual environments</a:t>
            </a: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 when implementing your homework assignments.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Here are some popular virtual environment management tools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Poetry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Conda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■"/>
            </a:pP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Virtualenv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&amp; PyTorch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Numpy Tutorial: </a:t>
            </a:r>
            <a:r>
              <a:rPr lang="zh-TW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PyTorch Tutorial: </a:t>
            </a:r>
            <a:r>
              <a:rPr lang="zh-TW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Link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Free to use any modules and functions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0" y="572699"/>
            <a:ext cx="8832300" cy="4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Task: Digit Recognition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Dataset: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RGB images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Training / Validation: 30,062 / 3,340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Test: 13,068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 dirty="0">
                <a:latin typeface="Times New Roman"/>
                <a:ea typeface="Times New Roman"/>
                <a:cs typeface="Times New Roman"/>
                <a:sym typeface="Times New Roman"/>
              </a:rPr>
              <a:t>Target: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task1: The class and bounding box of each digit in the image, e.g., </a:t>
            </a:r>
            <a:r>
              <a:rPr lang="zh-TW" sz="1600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bboxes of “4” and “9”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task2: The number of detected digits in the image, e.g., </a:t>
            </a:r>
            <a:r>
              <a:rPr lang="zh-TW" sz="1600" u="sng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“49”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zh-TW" sz="2000" b="1" dirty="0">
                <a:latin typeface="Times New Roman"/>
                <a:ea typeface="Times New Roman"/>
                <a:cs typeface="Times New Roman"/>
                <a:sym typeface="Times New Roman"/>
              </a:rPr>
              <a:t>Additional Requirements / Limitations </a:t>
            </a:r>
            <a:r>
              <a:rPr lang="zh-TW" sz="1200" b="1" dirty="0">
                <a:latin typeface="Times New Roman"/>
                <a:ea typeface="Times New Roman"/>
                <a:cs typeface="Times New Roman"/>
                <a:sym typeface="Times New Roman"/>
              </a:rPr>
              <a:t>(15 pts penalty, each)</a:t>
            </a:r>
            <a:endParaRPr sz="12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No external data (i.e., data from other sources) allowed.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 can </a:t>
            </a:r>
            <a:r>
              <a:rPr lang="zh-TW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</a:t>
            </a:r>
            <a:r>
              <a:rPr 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R-CNN </a:t>
            </a: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the model in this task. Faster R-CNN consists of </a:t>
            </a:r>
            <a:r>
              <a:rPr 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backbone, a neck (Region Proposal Network) and a head</a:t>
            </a: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Modification to each part </a:t>
            </a:r>
            <a:r>
              <a:rPr lang="zh-TW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allowed</a:t>
            </a:r>
            <a:r>
              <a:rPr lang="zh-TW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elaborating your modification in the report may help you get good report score.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Times New Roman"/>
              <a:buChar char="○"/>
            </a:pPr>
            <a:r>
              <a:rPr lang="zh-TW" sz="16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a requirement: pretrained weights is allowed.</a:t>
            </a:r>
            <a:endParaRPr sz="1600" dirty="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151" name="Google Shape;151;p21" title="截圖 2025-03-18 中午12.04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626" y="0"/>
            <a:ext cx="2849377" cy="19061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7267663" y="1491650"/>
            <a:ext cx="903300" cy="481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 flipH="1">
            <a:off x="7482225" y="2028175"/>
            <a:ext cx="219300" cy="69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83300" y="116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Task and Dataset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83300" y="604325"/>
            <a:ext cx="60933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Use Faster R-CNN to recognize digits in the image.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The training and validation labels are JSON files in COCO format.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The bounding boxes are described in the format </a:t>
            </a:r>
            <a:r>
              <a:rPr 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[x_min, y_min, w, h]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 without normalization. </a:t>
            </a:r>
            <a:r>
              <a:rPr lang="zh-TW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category id starts from 1.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 b="1" dirty="0">
                <a:latin typeface="Times New Roman"/>
                <a:ea typeface="Times New Roman"/>
                <a:cs typeface="Times New Roman"/>
                <a:sym typeface="Times New Roman"/>
              </a:rPr>
              <a:t>Task1: 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Detect each digit in the image. The submission file should be a JSON file in COCO format named</a:t>
            </a:r>
            <a:r>
              <a:rPr lang="zh-TW" b="1" dirty="0">
                <a:latin typeface="Times New Roman"/>
                <a:ea typeface="Times New Roman"/>
                <a:cs typeface="Times New Roman"/>
                <a:sym typeface="Times New Roman"/>
              </a:rPr>
              <a:t> pred.json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. Specifically, it should be a list of labels, where each label is represented as a dictionary with the keys: </a:t>
            </a:r>
            <a:r>
              <a:rPr 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image_id, bbox, score, and category_id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zh-TW" b="1" dirty="0">
                <a:latin typeface="Times New Roman"/>
                <a:ea typeface="Times New Roman"/>
                <a:cs typeface="Times New Roman"/>
                <a:sym typeface="Times New Roman"/>
              </a:rPr>
              <a:t>Task2: 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Recognize the entire digit in the image. The submission file, </a:t>
            </a:r>
            <a:r>
              <a:rPr lang="zh-TW" b="1" dirty="0">
                <a:latin typeface="Times New Roman"/>
                <a:ea typeface="Times New Roman"/>
                <a:cs typeface="Times New Roman"/>
                <a:sym typeface="Times New Roman"/>
              </a:rPr>
              <a:t>pred.csv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, should contain two columns: </a:t>
            </a:r>
            <a:r>
              <a:rPr lang="zh-TW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image_id and pred_label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2" title="截圖 2025-03-22 晚上7.31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250" y="0"/>
            <a:ext cx="1086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 title="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00" y="3892825"/>
            <a:ext cx="2366675" cy="7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 title="截圖 2025-03-23 晚上9.57.3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700" y="1092450"/>
            <a:ext cx="1552675" cy="375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 title="截圖 2025-03-23 晚上9.57.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4638" y="3695225"/>
            <a:ext cx="1552675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907800" y="3568825"/>
            <a:ext cx="12963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2.png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6257688" y="768450"/>
            <a:ext cx="12963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4104638" y="3371225"/>
            <a:ext cx="12963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5086550" y="4242075"/>
            <a:ext cx="707100" cy="324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436925" y="2077050"/>
            <a:ext cx="1035900" cy="230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6436925" y="3321563"/>
            <a:ext cx="1035900" cy="230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6436925" y="4566075"/>
            <a:ext cx="1035900" cy="230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8236000" y="158450"/>
            <a:ext cx="858900" cy="488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2005</Words>
  <Application>Microsoft Office PowerPoint</Application>
  <PresentationFormat>全屏显示(16:9)</PresentationFormat>
  <Paragraphs>189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Arial</vt:lpstr>
      <vt:lpstr>Times New Roman</vt:lpstr>
      <vt:lpstr>Simple Light</vt:lpstr>
      <vt:lpstr>PowerPoint 演示文稿</vt:lpstr>
      <vt:lpstr>Homework 2</vt:lpstr>
      <vt:lpstr>Links</vt:lpstr>
      <vt:lpstr>How to participate the competition and do submission</vt:lpstr>
      <vt:lpstr>How to participate the competition and do submission</vt:lpstr>
      <vt:lpstr>Coding Environment</vt:lpstr>
      <vt:lpstr>Numpy &amp; PyTorch</vt:lpstr>
      <vt:lpstr>Task and Dataset</vt:lpstr>
      <vt:lpstr>Task and Dataset</vt:lpstr>
      <vt:lpstr>Remarks</vt:lpstr>
      <vt:lpstr>Grading Policy - Report (20%)</vt:lpstr>
      <vt:lpstr>Grading Policy - Code Reliability (10%)</vt:lpstr>
      <vt:lpstr>Grading Policy - Task 1 (35%)</vt:lpstr>
      <vt:lpstr>Grading Policy - Task 2 (35%)</vt:lpstr>
      <vt:lpstr>Submission</vt:lpstr>
      <vt:lpstr>Other rules</vt:lpstr>
      <vt:lpstr>FAQs</vt:lpstr>
      <vt:lpstr>FAQs</vt:lpstr>
      <vt:lpstr>It’s your turn! Have Fun!</vt:lpstr>
      <vt:lpstr>Team-up for the final project! 3/26 (Wed) - 4/23 (Wed) – After 4/24, we will random assign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BINGYE ZHOU</cp:lastModifiedBy>
  <cp:revision>1</cp:revision>
  <dcterms:modified xsi:type="dcterms:W3CDTF">2025-03-30T12:52:26Z</dcterms:modified>
</cp:coreProperties>
</file>